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1" r:id="rId2"/>
    <p:sldId id="352" r:id="rId3"/>
    <p:sldId id="353" r:id="rId4"/>
    <p:sldId id="340" r:id="rId5"/>
    <p:sldId id="342" r:id="rId6"/>
    <p:sldId id="341" r:id="rId7"/>
    <p:sldId id="354" r:id="rId8"/>
    <p:sldId id="355" r:id="rId9"/>
    <p:sldId id="359" r:id="rId10"/>
    <p:sldId id="347" r:id="rId11"/>
    <p:sldId id="356" r:id="rId12"/>
    <p:sldId id="357" r:id="rId13"/>
    <p:sldId id="350" r:id="rId14"/>
    <p:sldId id="349" r:id="rId15"/>
    <p:sldId id="289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23"/>
    <a:srgbClr val="017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5" autoAdjust="0"/>
    <p:restoredTop sz="94131" autoAdjust="0"/>
  </p:normalViewPr>
  <p:slideViewPr>
    <p:cSldViewPr snapToGrid="0" showGuides="1">
      <p:cViewPr varScale="1">
        <p:scale>
          <a:sx n="108" d="100"/>
          <a:sy n="108" d="100"/>
        </p:scale>
        <p:origin x="348" y="9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3DDDB4-02C7-43C5-B088-A8F9C65E0D92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5C285F-8FE9-4FDD-AA6F-471FCB6AA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71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C285F-8FE9-4FDD-AA6F-471FCB6AA56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34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9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2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1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72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8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27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32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9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992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73BC-B76E-4D7B-A33C-F685D4615E2C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9298-2ABB-4732-89FD-A4EC76014BA3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5240"/>
            <a:ext cx="12191997" cy="802481"/>
            <a:chOff x="0" y="15240"/>
            <a:chExt cx="12191997" cy="80248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61B38B9-93F9-0451-851A-EC4C9B491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464"/>
            <a:stretch/>
          </p:blipFill>
          <p:spPr>
            <a:xfrm>
              <a:off x="8900209" y="15240"/>
              <a:ext cx="3291788" cy="8024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15477"/>
              <a:ext cx="8900209" cy="651247"/>
            </a:xfrm>
            <a:prstGeom prst="rect">
              <a:avLst/>
            </a:prstGeom>
            <a:solidFill>
              <a:srgbClr val="017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55105"/>
              <a:ext cx="8900209" cy="158743"/>
            </a:xfrm>
            <a:prstGeom prst="rect">
              <a:avLst/>
            </a:prstGeom>
            <a:solidFill>
              <a:srgbClr val="FCE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EFD5B4-DB94-AA8B-882D-49770889FD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99" y="843235"/>
            <a:ext cx="5234002" cy="5976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152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413" y="2292723"/>
            <a:ext cx="9721174" cy="24154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17D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PSB Hackathon Series-2026</a:t>
            </a:r>
            <a:br>
              <a:rPr lang="en-US" sz="5400" b="1" dirty="0">
                <a:solidFill>
                  <a:srgbClr val="017D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5400" b="1" dirty="0">
              <a:solidFill>
                <a:srgbClr val="017D3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2350"/>
            <a:ext cx="9144000" cy="662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17D3E"/>
                </a:solidFill>
              </a:rPr>
              <a:t>Suraksha</a:t>
            </a:r>
            <a:r>
              <a:rPr lang="en-US" sz="4000" b="1" dirty="0">
                <a:solidFill>
                  <a:srgbClr val="017D3E"/>
                </a:solidFill>
              </a:rPr>
              <a:t> </a:t>
            </a:r>
            <a:r>
              <a:rPr lang="en-US" sz="4000" b="1" dirty="0" err="1">
                <a:solidFill>
                  <a:srgbClr val="017D3E"/>
                </a:solidFill>
              </a:rPr>
              <a:t>Manthan</a:t>
            </a:r>
            <a:endParaRPr lang="en-IN" sz="4000" b="1" dirty="0">
              <a:solidFill>
                <a:srgbClr val="017D3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13"/>
            <a:ext cx="5124664" cy="1024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5" y="4387361"/>
            <a:ext cx="1995854" cy="20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57" y="143082"/>
            <a:ext cx="4089261" cy="586381"/>
          </a:xfrm>
          <a:effectLst/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Usage of AI </a:t>
            </a:r>
            <a:r>
              <a:rPr lang="en-IN" sz="4000" b="1" dirty="0">
                <a:solidFill>
                  <a:schemeClr val="bg1"/>
                </a:solidFill>
              </a:rPr>
              <a:t>Tools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113" y="1171004"/>
            <a:ext cx="67009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AI tools like: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open and accessible AI APIs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experimentation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Popular platforms include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OpenAI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Hugging Face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Google Gemini API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Sarvam AI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pre-trained models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your own data for contextual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6" y="937966"/>
            <a:ext cx="4026876" cy="3862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113" y="3485944"/>
            <a:ext cx="11476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 Use Cases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Spending analysis: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Categorize and visualize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transactions for insights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Fraud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pattern detection: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Identify anomalies or suspicious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activities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AI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Cyber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threat detection: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Monitor network and transaction patterns to identify potential intrusions or malware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Phishing and scam detection: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Use NLP models to flag suspicious emails, messages, or links targeting customers</a:t>
            </a:r>
          </a:p>
          <a:p>
            <a:endParaRPr lang="en-US" dirty="0" smtClean="0"/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Focus on clarity,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explain-ability,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and measurable outcomes when showcasing AI-driven features.</a:t>
            </a:r>
          </a:p>
        </p:txBody>
      </p:sp>
    </p:spTree>
    <p:extLst>
      <p:ext uri="{BB962C8B-B14F-4D97-AF65-F5344CB8AC3E}">
        <p14:creationId xmlns:p14="http://schemas.microsoft.com/office/powerpoint/2010/main" val="9070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5450"/>
            <a:ext cx="4421275" cy="586381"/>
          </a:xfrm>
          <a:effectLst/>
        </p:spPr>
        <p:txBody>
          <a:bodyPr>
            <a:normAutofit lnSpcReduction="10000"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Security </a:t>
            </a:r>
            <a:r>
              <a:rPr lang="en-IN" sz="4000" b="1" dirty="0">
                <a:solidFill>
                  <a:schemeClr val="bg1"/>
                </a:solidFill>
              </a:rPr>
              <a:t>Tips</a:t>
            </a:r>
          </a:p>
          <a:p>
            <a:endParaRPr lang="en-IN" sz="3200" b="1" dirty="0">
              <a:solidFill>
                <a:srgbClr val="017D3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894" y="816131"/>
            <a:ext cx="7773237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Features like: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Encryption: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Encrypt sensitive data at rest and in transit using secure algorithms (e.g., AES, TLS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Secure APIs: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Implement authentication, authorization, and input validation for all API endpoints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Geolocation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device and registered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OTP Trust + SIM–Device (IMEI)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OTP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accepted only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OTP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correct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SIM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matches the registered SIM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IMEI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matches the registered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Prevents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OTP misuse from cloned SIMs or unauthorized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Device 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service runs on the mobile OS to continuously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monitor 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Rooting or jailbreak attempts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Malware presence or screen-sharing activity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Accessibility service abuse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anomalies or proxy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54" y="969348"/>
            <a:ext cx="3864541" cy="57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5450"/>
            <a:ext cx="4421275" cy="586381"/>
          </a:xfrm>
          <a:effectLst/>
        </p:spPr>
        <p:txBody>
          <a:bodyPr>
            <a:normAutofit fontScale="77500" lnSpcReduction="20000"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Security Tips (continued)</a:t>
            </a:r>
            <a:endParaRPr lang="en-IN" sz="4000" b="1" dirty="0">
              <a:solidFill>
                <a:schemeClr val="bg1"/>
              </a:solidFill>
            </a:endParaRPr>
          </a:p>
          <a:p>
            <a:endParaRPr lang="en-IN" sz="3200" b="1" dirty="0">
              <a:solidFill>
                <a:srgbClr val="017D3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779" y="965600"/>
            <a:ext cx="710502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Engineering &amp; Coercion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Detects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manipulation or coercion attempts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analyzing-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voice call during a transaction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Unusual speed, retries, or urgency in user actions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 app switching or copy-paste behavior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System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trigger alerts, delay transactions, or prompt additional verification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Optional: Crypto‑Agile Communication Framework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Focuses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future‑ready, adaptable security architecture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Crypto‑Agility Layer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communicating components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configuration‑based switching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classical and post‑quantum cryptography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Applies to all communication channels, e.g.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Mobile app ↔ Backend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Backend ↔ Backend services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 for choice and migration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535102"/>
            <a:ext cx="4570175" cy="367873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689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3373"/>
            <a:ext cx="8782259" cy="586381"/>
          </a:xfrm>
          <a:effectLst/>
        </p:spPr>
        <p:txBody>
          <a:bodyPr>
            <a:normAutofit fontScale="85000" lnSpcReduction="1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Use a Free Code Repository (</a:t>
            </a:r>
            <a:r>
              <a:rPr lang="en-US" sz="4400" b="1" dirty="0" smtClean="0">
                <a:solidFill>
                  <a:schemeClr val="bg1"/>
                </a:solidFill>
              </a:rPr>
              <a:t>GitHub/</a:t>
            </a:r>
            <a:r>
              <a:rPr lang="en-US" sz="4400" b="1" dirty="0" err="1" smtClean="0">
                <a:solidFill>
                  <a:schemeClr val="bg1"/>
                </a:solidFill>
              </a:rPr>
              <a:t>GitLab</a:t>
            </a:r>
            <a:r>
              <a:rPr lang="en-US" sz="4400" b="1" dirty="0">
                <a:solidFill>
                  <a:schemeClr val="bg1"/>
                </a:solidFill>
              </a:rPr>
              <a:t>)</a:t>
            </a:r>
            <a:endParaRPr lang="en-IN" sz="4400" b="1" dirty="0">
              <a:solidFill>
                <a:schemeClr val="bg1"/>
              </a:solidFill>
            </a:endParaRPr>
          </a:p>
          <a:p>
            <a:endParaRPr lang="en-IN" sz="3200" b="1" dirty="0">
              <a:solidFill>
                <a:srgbClr val="017D3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848" y="856357"/>
            <a:ext cx="667922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repository and store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code there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 of platforms: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GitHub – most widely used platform for hosting code repositories.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GitLab – similar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GitHub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Bitbucket – repository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platform.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Benefits of Using a Repository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Control – track all code changes easily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Collaboration – multiple team members can work together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Backup of Code – code remains safe online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Portfolio for Resume – recruiters can see your project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085" y="1055075"/>
            <a:ext cx="4598377" cy="51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8782"/>
            <a:ext cx="6440993" cy="586381"/>
          </a:xfrm>
          <a:effectLst/>
        </p:spPr>
        <p:txBody>
          <a:bodyPr>
            <a:noAutofit/>
          </a:bodyPr>
          <a:lstStyle/>
          <a:p>
            <a:r>
              <a:rPr lang="en-IN" sz="4400" b="1" dirty="0" smtClean="0">
                <a:solidFill>
                  <a:schemeClr val="bg1"/>
                </a:solidFill>
              </a:rPr>
              <a:t>Tips </a:t>
            </a:r>
            <a:r>
              <a:rPr lang="en-IN" sz="4400" b="1" dirty="0">
                <a:solidFill>
                  <a:schemeClr val="bg1"/>
                </a:solidFill>
              </a:rPr>
              <a:t>for Students</a:t>
            </a:r>
          </a:p>
          <a:p>
            <a:endParaRPr lang="en-IN" sz="4400" b="1" dirty="0">
              <a:solidFill>
                <a:srgbClr val="017D3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632" y="985971"/>
            <a:ext cx="510063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Important tips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solution simple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on clear architecture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 working demo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 AI + Security features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how it can be adopted &amp; scaled in Banking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Judges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always prefer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Unique &amp; Innovative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Clean UI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55" y="985971"/>
            <a:ext cx="6392007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63" y="2887694"/>
            <a:ext cx="6619874" cy="23083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17D3E"/>
                </a:solidFill>
                <a:effectLst>
                  <a:outerShdw dist="38100" dir="2700000" algn="tl" rotWithShape="0">
                    <a:srgbClr val="FCED23"/>
                  </a:outerShdw>
                </a:effectLst>
              </a:rPr>
              <a:t>THANK YOU</a:t>
            </a:r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17D3E"/>
                </a:solidFill>
                <a:effectLst>
                  <a:outerShdw dist="38100" dir="2700000" algn="tl" rotWithShape="0">
                    <a:srgbClr val="FCED23"/>
                  </a:outerShdw>
                </a:effectLst>
              </a:rPr>
              <a:t>!</a:t>
            </a:r>
          </a:p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17D3E"/>
                </a:solidFill>
                <a:effectLst>
                  <a:outerShdw dist="38100" dir="2700000" algn="tl" rotWithShape="0">
                    <a:srgbClr val="FCED23"/>
                  </a:outerShdw>
                </a:effectLst>
              </a:rPr>
              <a:t>For queries, you can reach out to us at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17D3E"/>
                </a:solidFill>
                <a:effectLst>
                  <a:outerShdw dist="38100" dir="2700000" algn="tl" rotWithShape="0">
                    <a:srgbClr val="FCED23"/>
                  </a:outerShdw>
                </a:effectLst>
              </a:rPr>
              <a:t>- </a:t>
            </a:r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rgbClr val="FCED23"/>
                  </a:outerShdw>
                </a:effectLst>
              </a:rPr>
              <a:t>hackathon@psb.bank.in</a:t>
            </a:r>
            <a:endParaRPr lang="en-US" sz="28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rgbClr val="FCED23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7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884"/>
            <a:ext cx="6963508" cy="480827"/>
          </a:xfrm>
          <a:effectLst/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PSB Hackathon</a:t>
            </a:r>
            <a:endParaRPr lang="en-IN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71" y="1142551"/>
            <a:ext cx="11216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Hackathon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collaborative-innovation event where participants ideate, design, and develop technology-driven solutions to real-world challenges within a defined timeframe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PSB Hackathon Series is an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Initiative by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Department of Financial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(DFS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GOI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Indian Bank Association (IBA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all the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Sector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Banks.</a:t>
            </a: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2nd iteration of the PSB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Hackathon.</a:t>
            </a: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PSB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Hackathon 2025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conducted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 Gujaral Punjab Technical University (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IKGPTU)</a:t>
            </a: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Product of PSB Hackathon 2025: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RupeeBee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 Financial and Cyber-Security Awareness Application empowering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citizens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safe digital banking practices.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537"/>
            <a:ext cx="8581293" cy="586381"/>
          </a:xfrm>
          <a:effectLst/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Why to participate in PSB Hackathon </a:t>
            </a:r>
            <a:r>
              <a:rPr lang="en-IN" sz="3600" b="1" dirty="0" smtClean="0">
                <a:solidFill>
                  <a:schemeClr val="bg1"/>
                </a:solidFill>
              </a:rPr>
              <a:t>2026? 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946" y="32355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2563" y="799803"/>
            <a:ext cx="114651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Hackathon is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students to learn and grow.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 Benefits: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Opportunity to showcase prototype at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Fintech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 2026 (GFF-2026)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can showcase their work as highlight in their resume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on real-world problems from the banking industry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Apply AI, cyber-security, APIs, and modern technologies 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Exciting Rewards: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Prizes worth up to ₹12 Lakhs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(Total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prize pool)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Certificate of Merit for top teams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Participation Certificate for all participants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Hackathon is not just a competition —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chance to showcase your innovation at a national level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438" y="2652299"/>
            <a:ext cx="3996731" cy="35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47" y="133282"/>
            <a:ext cx="3577695" cy="586381"/>
          </a:xfrm>
          <a:effectLst/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Problem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946" y="32355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2226" y="818812"/>
            <a:ext cx="11368935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Banks today face a dual responsibility: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help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customers perform digital banking transactions safely and efficiently</a:t>
            </a:r>
          </a:p>
          <a:p>
            <a:pPr marL="800100" lvl="1" indent="-342900"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protect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customers from the menace of Cyber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Crime</a:t>
            </a:r>
          </a:p>
          <a:p>
            <a:pPr lvl="1"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risks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OTP fraud and unauthorized transactions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Fraudulent or risky investment schemes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Impersonation and social engineering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Suspicious beneficiary additions or fund diversions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Hacking or compromise of mobile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of malicious or unintended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Fake emails or messages posing as banks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Smishing: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Fraudulent SMS with malicious links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Vishing: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Calls from imposters posing as bank officials to extract OTPs or passwords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1" y="1934308"/>
            <a:ext cx="4281854" cy="3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42" y="125435"/>
            <a:ext cx="3386774" cy="586381"/>
          </a:xfrm>
          <a:effectLst/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bg1"/>
                </a:solidFill>
              </a:rPr>
              <a:t>The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6946" y="32355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905" y="840041"/>
            <a:ext cx="8838603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 of a Recent Fraud Case 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person in Chandigarh received a fake WhatsApp message about a traffic 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challan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message contained a malicious app link pretending to be official. 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installing it, fraudsters gained access to the phone. 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Soon multiple OTP messages started arriving, and the attackers used them to make purchases. 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victim lost more than ₹5.5 lakh from credit cards before the fraud was detected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￼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normal actions like clicking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sharing OTP can lead to large financial losses. 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Banks are in need of smart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detect fraudulent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actions before money is lost.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7" y="962876"/>
            <a:ext cx="2638153" cy="181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596" y="2936631"/>
            <a:ext cx="2638153" cy="1784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596" y="4843294"/>
            <a:ext cx="2638153" cy="18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85" y="122987"/>
            <a:ext cx="6531011" cy="586381"/>
          </a:xfrm>
          <a:effectLst/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chemeClr val="bg1"/>
                </a:solidFill>
              </a:rPr>
              <a:t>What can be ‘The Solution’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6946" y="32355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172" y="788499"/>
            <a:ext cx="1153006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it as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Financial Buddy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a User.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application should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spending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habits,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savings &amp; investments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improvements and budgeting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suspicious or risky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actions in real-time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Advanced Protection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Features like: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Device Check: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Detect logins from new or unrecognized devices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 Binding: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Link the user’s account to a verified SIM card to prevent misuse from cloned or swapped SIMs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IMEI Integration (or Device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Fingerprinting or UUID):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user’s registered device through IMEI or alternative secure device identifiers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Behavior Check: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Compare ongoing transactions with past user behavior to flag anomalies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OTP Misuse Detection: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Identify multiple OTP requests or unusual activity patterns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Period: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Introduce a short delay for high-risk transactions to allow user verification and prevent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fraud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proactively alert, guide, and safeguard users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—ensuring secure,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digital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actions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2" y="888024"/>
            <a:ext cx="2198076" cy="20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421"/>
            <a:ext cx="8772211" cy="586381"/>
          </a:xfrm>
          <a:effectLst/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Suggested 3-tier System Architecture &amp; Tech Stack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611" y="1144755"/>
            <a:ext cx="6165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uggested Open-source tech stacks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but not limited to these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 App: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React, Angular, or Vue.js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Mobile App: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Flutter or React Native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UI Tools: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Bootstrap or Tailwind CSS for quick, responsive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30" y="971175"/>
            <a:ext cx="5328140" cy="446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611" y="3679296"/>
            <a:ext cx="6093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Backend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Frameworks: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Spring Boot, Node.js (Express), or Python FastAPI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RESTful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open-source logging tools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 Log4j, Logback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 and monitoring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tools like Prometheus, Grafana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611" y="5466495"/>
            <a:ext cx="609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Relational: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MySQL, MariaDB, or PostgreSQL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NoSQL: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MongoDB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Redis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caching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599" y="5743494"/>
            <a:ext cx="482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Docker for consistent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86" y="157679"/>
            <a:ext cx="3596891" cy="586381"/>
          </a:xfrm>
          <a:effectLst/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Mock </a:t>
            </a:r>
            <a:r>
              <a:rPr lang="en-IN" sz="4000" b="1" dirty="0">
                <a:solidFill>
                  <a:schemeClr val="bg1"/>
                </a:solidFill>
              </a:rPr>
              <a:t>APIs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880" y="819532"/>
            <a:ext cx="53239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real financial systems, services are communicated through API’s: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Retail &amp; Corporate Banking Systems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Market Data (NSE/BSE)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feeds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79831" y="5077599"/>
            <a:ext cx="60403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Free Market / News APIs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APIs to simulate real-world intelligence.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GET https://newsapi.org/v2/everything?q=stock-market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879" y="3538716"/>
            <a:ext cx="5323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can not access bank APIs, so you should create dummy APIs.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 tools: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Postman mock server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JSON Server.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Mockoon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Spring Boot mock endpoints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169" y="923192"/>
            <a:ext cx="5969977" cy="39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1B38B9-93F9-0451-851A-EC4C9B49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4"/>
          <a:stretch/>
        </p:blipFill>
        <p:spPr>
          <a:xfrm>
            <a:off x="8900209" y="0"/>
            <a:ext cx="3291788" cy="82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7510"/>
            <a:ext cx="8900209" cy="651247"/>
          </a:xfrm>
          <a:prstGeom prst="rect">
            <a:avLst/>
          </a:prstGeom>
          <a:solidFill>
            <a:srgbClr val="017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643738"/>
            <a:ext cx="8900209" cy="177530"/>
          </a:xfrm>
          <a:prstGeom prst="rect">
            <a:avLst/>
          </a:prstGeom>
          <a:solidFill>
            <a:srgbClr val="FCE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356946" y="32355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115" y="1296576"/>
            <a:ext cx="107735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dummy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Data: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customer_id | name | mobile |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| dob | pan_number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Account: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account_id | customer_id | account_type | balance | branch_code | account_status | last_updated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Transaction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txn_id | account_id | date | amount | txn_type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Data: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investment_id |customer_id |type | instrument_name |units| current_price | purchase_price | date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ITR: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itr_id | customer_id | financial_year | declared_income | tax_paid | deductions | refund_amount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 Data: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symbol | company_name | sector | current_price | day_high | day_low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49847"/>
            <a:ext cx="7051431" cy="58638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chemeClr val="bg1"/>
                </a:solidFill>
              </a:rPr>
              <a:t>Mock Banking System data </a:t>
            </a:r>
            <a:endParaRPr lang="en-I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1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 COMMITTEE REVIEW on EASE P1 &amp; P2" id="{EED3861F-75BD-49EE-AE67-9253C04AC1D1}" vid="{CAD85710-6F61-410E-B57A-9C330BF4B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29846</TotalTime>
  <Words>1164</Words>
  <Application>Microsoft Office PowerPoint</Application>
  <PresentationFormat>Widescreen</PresentationFormat>
  <Paragraphs>185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PSB Hackathon Series-2026 </vt:lpstr>
      <vt:lpstr>About the PSB Hackathon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SINGH|HEAD OFFICE|FI &amp; BC</dc:creator>
  <cp:lastModifiedBy>IMRAN AHMED BARBHUIYA|HEAD OFFICE|PMO</cp:lastModifiedBy>
  <cp:revision>954</cp:revision>
  <cp:lastPrinted>2026-03-12T10:15:26Z</cp:lastPrinted>
  <dcterms:created xsi:type="dcterms:W3CDTF">2025-09-18T06:47:00Z</dcterms:created>
  <dcterms:modified xsi:type="dcterms:W3CDTF">2026-03-13T07:33:00Z</dcterms:modified>
</cp:coreProperties>
</file>